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E7E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9" autoAdjust="0"/>
    <p:restoredTop sz="94660"/>
  </p:normalViewPr>
  <p:slideViewPr>
    <p:cSldViewPr snapToGrid="0">
      <p:cViewPr>
        <p:scale>
          <a:sx n="56" d="100"/>
          <a:sy n="56" d="100"/>
        </p:scale>
        <p:origin x="26" y="3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carm.org/es/carmelites-around-the-world/lay-carmelites-third-orde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carm.org/es/carmelites-around-the-world/lay-carmelites-third-ord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carm.org/es/carmelites-around-the-world/lay-carmelites-third-orde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ocarm.org/es/carmelites-around-the-world/lay-carmelites-third-ord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link.do/congresocarm202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66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0D2B0264-53C0-E8E7-7E34-E3171A26532B}"/>
              </a:ext>
            </a:extLst>
          </p:cNvPr>
          <p:cNvSpPr/>
          <p:nvPr/>
        </p:nvSpPr>
        <p:spPr>
          <a:xfrm>
            <a:off x="1" y="303967"/>
            <a:ext cx="12192000" cy="2459705"/>
          </a:xfrm>
          <a:prstGeom prst="rect">
            <a:avLst/>
          </a:prstGeom>
          <a:solidFill>
            <a:schemeClr val="tx1">
              <a:lumMod val="95000"/>
              <a:alpha val="9000"/>
            </a:schemeClr>
          </a:solidFill>
          <a:ln w="41275">
            <a:solidFill>
              <a:schemeClr val="accent1">
                <a:shade val="15000"/>
                <a:alpha val="4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DABD1A3-B057-E2B4-60A4-0A031F18F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173" y="-252574"/>
            <a:ext cx="9937554" cy="2872946"/>
          </a:xfrm>
        </p:spPr>
        <p:txBody>
          <a:bodyPr>
            <a:noAutofit/>
          </a:bodyPr>
          <a:lstStyle/>
          <a:p>
            <a:r>
              <a:rPr lang="es-419" sz="5300" dirty="0"/>
              <a:t>CONGRESO INTERNACIONAL DE LAICOS CARMELITAS.  (ROMA  2024).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5CBE0A6-83CD-0E02-BEFE-7DCD6496A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884" y="2763672"/>
            <a:ext cx="3875064" cy="352172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02A1EDA-F479-7B42-E25C-B62B59BDCE69}"/>
              </a:ext>
            </a:extLst>
          </p:cNvPr>
          <p:cNvSpPr txBox="1"/>
          <p:nvPr/>
        </p:nvSpPr>
        <p:spPr>
          <a:xfrm>
            <a:off x="10026264" y="6369367"/>
            <a:ext cx="197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i="1" dirty="0" err="1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Orde</a:t>
            </a:r>
            <a:r>
              <a:rPr lang="es-AR" b="1" i="1" dirty="0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del Carmen</a:t>
            </a:r>
            <a:endParaRPr lang="es-419" b="1" i="1" dirty="0">
              <a:solidFill>
                <a:srgbClr val="FFFF00"/>
              </a:solidFill>
              <a:latin typeface="Bahnschrift SemiBold SemiConden" panose="020B0502040204020203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5644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F37AF5B-2768-4BDA-325A-2D9DB834EAEA}"/>
              </a:ext>
            </a:extLst>
          </p:cNvPr>
          <p:cNvSpPr/>
          <p:nvPr/>
        </p:nvSpPr>
        <p:spPr>
          <a:xfrm>
            <a:off x="909319" y="2497540"/>
            <a:ext cx="1840705" cy="518616"/>
          </a:xfrm>
          <a:prstGeom prst="rect">
            <a:avLst/>
          </a:prstGeom>
          <a:solidFill>
            <a:schemeClr val="tx1">
              <a:lumMod val="95000"/>
              <a:alpha val="9000"/>
            </a:schemeClr>
          </a:solidFill>
          <a:ln w="41275">
            <a:solidFill>
              <a:schemeClr val="accent1">
                <a:shade val="15000"/>
                <a:alpha val="4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C8520E-9565-18C7-BFE3-5B63BA384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319" y="449173"/>
            <a:ext cx="10520681" cy="1585225"/>
          </a:xfrm>
          <a:solidFill>
            <a:schemeClr val="accent6">
              <a:lumMod val="40000"/>
              <a:lumOff val="60000"/>
              <a:alpha val="69000"/>
            </a:schemeClr>
          </a:solidFill>
          <a:ln w="57150" cmpd="dbl">
            <a:solidFill>
              <a:srgbClr val="0070C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AR" b="1" dirty="0">
                <a:ln w="9525">
                  <a:solidFill>
                    <a:srgbClr val="002060"/>
                  </a:solidFill>
                </a:ln>
                <a:solidFill>
                  <a:srgbClr val="E7E200"/>
                </a:solidFill>
              </a:rPr>
              <a:t>Una RESPUESTA a la propuesta del Papa Francisco a toda la Iglesia: </a:t>
            </a:r>
            <a:r>
              <a:rPr lang="es-AR" b="1" i="1" dirty="0">
                <a:ln w="9525">
                  <a:solidFill>
                    <a:srgbClr val="002060"/>
                  </a:solidFill>
                </a:ln>
                <a:solidFill>
                  <a:srgbClr val="E7E200"/>
                </a:solidFill>
              </a:rPr>
              <a:t>“que todas las comunidades procuren poner los medios necesarios para avanzar en el camino de una conversión pastoral y misionera” </a:t>
            </a:r>
            <a:r>
              <a:rPr lang="es-AR" b="1" dirty="0">
                <a:ln w="9525">
                  <a:solidFill>
                    <a:srgbClr val="002060"/>
                  </a:solidFill>
                </a:ln>
                <a:solidFill>
                  <a:srgbClr val="E7E200"/>
                </a:solidFill>
              </a:rPr>
              <a:t>(</a:t>
            </a:r>
            <a:r>
              <a:rPr lang="es-AR" b="1" i="1" dirty="0">
                <a:ln w="9525">
                  <a:solidFill>
                    <a:srgbClr val="002060"/>
                  </a:solidFill>
                </a:ln>
                <a:solidFill>
                  <a:srgbClr val="E7E200"/>
                </a:solidFill>
              </a:rPr>
              <a:t>E. G. </a:t>
            </a:r>
            <a:r>
              <a:rPr lang="es-AR" b="1" dirty="0">
                <a:ln w="9525">
                  <a:solidFill>
                    <a:srgbClr val="002060"/>
                  </a:solidFill>
                </a:ln>
                <a:solidFill>
                  <a:srgbClr val="E7E200"/>
                </a:solidFill>
              </a:rPr>
              <a:t>25). </a:t>
            </a:r>
            <a:endParaRPr lang="es-419" b="1" dirty="0">
              <a:ln w="9525">
                <a:solidFill>
                  <a:srgbClr val="002060"/>
                </a:solidFill>
              </a:ln>
              <a:solidFill>
                <a:srgbClr val="E7E20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5A5B4C7-6D18-2C10-CAEF-54044FF928B9}"/>
              </a:ext>
            </a:extLst>
          </p:cNvPr>
          <p:cNvSpPr txBox="1"/>
          <p:nvPr/>
        </p:nvSpPr>
        <p:spPr>
          <a:xfrm>
            <a:off x="1017396" y="2566319"/>
            <a:ext cx="10520681" cy="3504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FFC000"/>
                </a:solidFill>
              </a:rPr>
              <a:t>OBJETIVOS: </a:t>
            </a:r>
          </a:p>
          <a:p>
            <a:endParaRPr lang="es-AR" dirty="0"/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s-AR" b="1" dirty="0"/>
              <a:t>Dar voz al laicado carmelita (“asociado” y no “asociado”), </a:t>
            </a:r>
            <a:r>
              <a:rPr lang="es-AR" dirty="0"/>
              <a:t>suscitando el diálogo que permita expresar inquietudes, experiencias, oportunidades, desafíos y retos de nuestro laicado.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s-AR" b="1" dirty="0"/>
              <a:t>Crear un espacio sinodal </a:t>
            </a:r>
            <a:r>
              <a:rPr lang="es-AR" dirty="0"/>
              <a:t>para “una participación propia” de la misión de los fieles laicos carmelitas del s. XXI. 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s-AR" b="1" dirty="0"/>
              <a:t>Ejercitar el discernimiento </a:t>
            </a:r>
            <a:r>
              <a:rPr lang="es-AR" dirty="0"/>
              <a:t>a la luz de la Palabra.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s-AR" b="1" dirty="0"/>
              <a:t>Impulsar un laicado alegre</a:t>
            </a:r>
            <a:r>
              <a:rPr lang="es-AR" dirty="0"/>
              <a:t>, “EN SALIDA”.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s-AR" b="1" dirty="0"/>
              <a:t>Reforzar loa vínculos y el conocimiento de los laicos carmelitas</a:t>
            </a:r>
            <a:r>
              <a:rPr lang="es-AR" dirty="0"/>
              <a:t>, a nivel internacional.</a:t>
            </a:r>
            <a:endParaRPr lang="es-419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1D9EB6E-E665-BA88-0D80-BA31277F7908}"/>
              </a:ext>
            </a:extLst>
          </p:cNvPr>
          <p:cNvSpPr txBox="1"/>
          <p:nvPr/>
        </p:nvSpPr>
        <p:spPr>
          <a:xfrm>
            <a:off x="10026264" y="6369367"/>
            <a:ext cx="197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i="1" dirty="0" err="1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Orde</a:t>
            </a:r>
            <a:r>
              <a:rPr lang="es-AR" b="1" i="1" dirty="0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del Carmen</a:t>
            </a:r>
            <a:endParaRPr lang="es-419" b="1" i="1" dirty="0">
              <a:solidFill>
                <a:srgbClr val="FFFF00"/>
              </a:solidFill>
              <a:latin typeface="Bahnschrift SemiBold SemiConden" panose="020B0502040204020203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41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91FA8E2-145D-0328-A200-94C02156A635}"/>
              </a:ext>
            </a:extLst>
          </p:cNvPr>
          <p:cNvSpPr/>
          <p:nvPr/>
        </p:nvSpPr>
        <p:spPr>
          <a:xfrm>
            <a:off x="-6822" y="353317"/>
            <a:ext cx="12192000" cy="802060"/>
          </a:xfrm>
          <a:prstGeom prst="rect">
            <a:avLst/>
          </a:prstGeom>
          <a:solidFill>
            <a:schemeClr val="tx1">
              <a:lumMod val="95000"/>
              <a:alpha val="9000"/>
            </a:schemeClr>
          </a:solidFill>
          <a:ln w="41275">
            <a:solidFill>
              <a:schemeClr val="accent1">
                <a:shade val="15000"/>
                <a:alpha val="4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16F4012-EFCB-35CA-A889-97DA8195C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5800" y="456503"/>
            <a:ext cx="9291215" cy="1049235"/>
          </a:xfrm>
        </p:spPr>
        <p:txBody>
          <a:bodyPr/>
          <a:lstStyle/>
          <a:p>
            <a:r>
              <a:rPr lang="es-AR" dirty="0"/>
              <a:t>¿QUÉ  PROPONEMOS?  </a:t>
            </a:r>
            <a:br>
              <a:rPr lang="es-AR" dirty="0"/>
            </a:br>
            <a:endParaRPr lang="es-419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FB42C5-ED70-8F5D-34AE-93FA860A4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51" y="1155376"/>
            <a:ext cx="11933249" cy="64506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dirty="0"/>
          </a:p>
          <a:p>
            <a:pPr marL="177800" indent="-88900" algn="just">
              <a:spcBef>
                <a:spcPts val="0"/>
              </a:spcBef>
              <a:buNone/>
            </a:pPr>
            <a:r>
              <a:rPr lang="es-AR" dirty="0"/>
              <a:t>          </a:t>
            </a:r>
            <a:r>
              <a:rPr lang="es-AR" dirty="0">
                <a:solidFill>
                  <a:srgbClr val="FFFF00"/>
                </a:solidFill>
              </a:rPr>
              <a:t> </a:t>
            </a:r>
            <a:r>
              <a:rPr lang="es-AR" b="1" dirty="0">
                <a:solidFill>
                  <a:srgbClr val="FFFF00"/>
                </a:solidFill>
              </a:rPr>
              <a:t>a.- </a:t>
            </a:r>
            <a:r>
              <a:rPr lang="es-AR" dirty="0"/>
              <a:t>El encuentro de Roma, </a:t>
            </a:r>
            <a:r>
              <a:rPr lang="es-AR" dirty="0">
                <a:solidFill>
                  <a:srgbClr val="00B050"/>
                </a:solidFill>
              </a:rPr>
              <a:t>UN ITINERARIO SINODAL: </a:t>
            </a:r>
            <a:r>
              <a:rPr lang="es-AR" i="1" u="sng" dirty="0">
                <a:solidFill>
                  <a:srgbClr val="00B050"/>
                </a:solidFill>
              </a:rPr>
              <a:t>“CAMINAR JUNTOS”. </a:t>
            </a:r>
          </a:p>
          <a:p>
            <a:pPr marL="177800" indent="-88900" algn="just">
              <a:spcBef>
                <a:spcPts val="0"/>
              </a:spcBef>
              <a:buNone/>
            </a:pPr>
            <a:endParaRPr lang="es-AR" dirty="0"/>
          </a:p>
          <a:p>
            <a:pPr marL="431800" indent="-3429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AR" dirty="0"/>
              <a:t> El encuentro de Roma se propone fortalecer nuestro grupos y comunidades, invitándolos</a:t>
            </a:r>
          </a:p>
          <a:p>
            <a:pPr marL="8890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AR" dirty="0"/>
              <a:t>      a la conversión y  la misión.  </a:t>
            </a:r>
          </a:p>
          <a:p>
            <a:pPr marL="431800" indent="-3429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AR" dirty="0"/>
              <a:t>Los primeros seguidores de Jesús  dejaron atrás sus redes de pescadores.  </a:t>
            </a:r>
          </a:p>
          <a:p>
            <a:pPr marL="431800" indent="-3429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AR" dirty="0"/>
              <a:t>Jesús nos dice hoy -a cada uno de nosotros- como a esos hombres del Evangelio:</a:t>
            </a:r>
          </a:p>
          <a:p>
            <a:pPr marL="8890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AR" dirty="0"/>
              <a:t>      “ VENID Y VERÉIS” (</a:t>
            </a:r>
            <a:r>
              <a:rPr lang="es-AR" i="1" dirty="0" err="1"/>
              <a:t>Jn</a:t>
            </a:r>
            <a:r>
              <a:rPr lang="es-AR" i="1" dirty="0"/>
              <a:t> 1, 39</a:t>
            </a:r>
            <a:r>
              <a:rPr lang="es-AR" dirty="0"/>
              <a:t>). </a:t>
            </a:r>
          </a:p>
          <a:p>
            <a:pPr marL="177800" indent="-88900" algn="just">
              <a:spcBef>
                <a:spcPts val="0"/>
              </a:spcBef>
              <a:buNone/>
            </a:pPr>
            <a:endParaRPr lang="es-AR" dirty="0"/>
          </a:p>
          <a:p>
            <a:pPr marL="177800" indent="-88900" algn="just">
              <a:spcBef>
                <a:spcPts val="0"/>
              </a:spcBef>
              <a:buNone/>
            </a:pPr>
            <a:r>
              <a:rPr lang="es-AR" dirty="0">
                <a:solidFill>
                  <a:srgbClr val="FFFF00"/>
                </a:solidFill>
              </a:rPr>
              <a:t>           b.- </a:t>
            </a:r>
            <a:r>
              <a:rPr lang="es-AR" dirty="0">
                <a:solidFill>
                  <a:srgbClr val="00B050"/>
                </a:solidFill>
              </a:rPr>
              <a:t>UN ITINERARIO ESPIRITUAL.  </a:t>
            </a:r>
            <a:r>
              <a:rPr lang="es-AR" i="1" u="sng" dirty="0">
                <a:solidFill>
                  <a:srgbClr val="00B050"/>
                </a:solidFill>
              </a:rPr>
              <a:t>“LLAMADOS A HACER ARDER AL MUNDO”. </a:t>
            </a:r>
          </a:p>
          <a:p>
            <a:pPr marL="177800" indent="-88900" algn="just">
              <a:spcBef>
                <a:spcPts val="0"/>
              </a:spcBef>
              <a:buNone/>
            </a:pPr>
            <a:endParaRPr lang="es-AR" dirty="0"/>
          </a:p>
          <a:p>
            <a:pPr marL="0" indent="0" algn="ctr">
              <a:spcBef>
                <a:spcPts val="0"/>
              </a:spcBef>
              <a:buNone/>
            </a:pPr>
            <a:r>
              <a:rPr lang="es-AR" dirty="0"/>
              <a:t>  “Todo laico carmelita es como una CHISPA DE AMOR que arrojado en el bosque de la vida: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AR" dirty="0"/>
              <a:t>debe ser capaz de prender en cualquiera que se le acerque” (</a:t>
            </a:r>
            <a:r>
              <a:rPr lang="es-AR" dirty="0" err="1"/>
              <a:t>Pto</a:t>
            </a:r>
            <a:r>
              <a:rPr lang="es-AR" dirty="0"/>
              <a:t> 44 Regla T. O. </a:t>
            </a:r>
            <a:r>
              <a:rPr lang="es-AR" dirty="0" err="1"/>
              <a:t>Carm</a:t>
            </a:r>
            <a:r>
              <a:rPr lang="es-AR" dirty="0"/>
              <a:t>.). </a:t>
            </a:r>
            <a:endParaRPr lang="es-419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A581BFD-82BB-0E8E-1D04-2CAC26C27DC0}"/>
              </a:ext>
            </a:extLst>
          </p:cNvPr>
          <p:cNvSpPr txBox="1"/>
          <p:nvPr/>
        </p:nvSpPr>
        <p:spPr>
          <a:xfrm>
            <a:off x="10026264" y="6369367"/>
            <a:ext cx="197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i="1" dirty="0" err="1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Orde</a:t>
            </a:r>
            <a:r>
              <a:rPr lang="es-AR" b="1" i="1" dirty="0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del Carmen</a:t>
            </a:r>
            <a:endParaRPr lang="es-419" b="1" i="1" dirty="0">
              <a:solidFill>
                <a:srgbClr val="FFFF00"/>
              </a:solidFill>
              <a:latin typeface="Bahnschrift SemiBold SemiConden" panose="020B0502040204020203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4324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5EB9E95-FE81-BDC5-79A3-7BED165CBB1D}"/>
              </a:ext>
            </a:extLst>
          </p:cNvPr>
          <p:cNvSpPr/>
          <p:nvPr/>
        </p:nvSpPr>
        <p:spPr>
          <a:xfrm>
            <a:off x="-6822" y="278252"/>
            <a:ext cx="12192000" cy="799921"/>
          </a:xfrm>
          <a:prstGeom prst="rect">
            <a:avLst/>
          </a:prstGeom>
          <a:solidFill>
            <a:schemeClr val="tx1">
              <a:lumMod val="95000"/>
              <a:alpha val="9000"/>
            </a:schemeClr>
          </a:solidFill>
          <a:ln w="41275">
            <a:solidFill>
              <a:schemeClr val="accent1">
                <a:shade val="15000"/>
                <a:alpha val="4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FDCE80-6C39-4D37-D525-815A877A7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359" y="1360741"/>
            <a:ext cx="12105564" cy="4788376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s-AR" b="1" dirty="0">
                <a:solidFill>
                  <a:srgbClr val="FFC000"/>
                </a:solidFill>
              </a:rPr>
              <a:t>La primera </a:t>
            </a:r>
            <a:r>
              <a:rPr lang="es-AR" dirty="0"/>
              <a:t>se desarrollará en el ámbito local (desde el 15 de octubre de 2023 al 25 de marzo </a:t>
            </a:r>
          </a:p>
          <a:p>
            <a:pPr marL="0" indent="0">
              <a:buNone/>
            </a:pPr>
            <a:r>
              <a:rPr lang="es-AR" dirty="0"/>
              <a:t>de 2024).  Es un tiempo de presentación del proceso, trabajo individual y grupal del presente DOCUMENTO y respuesta personal del CUESTIONARIO que viene anexo.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AR" dirty="0">
                <a:solidFill>
                  <a:srgbClr val="FFC000"/>
                </a:solidFill>
              </a:rPr>
              <a:t> </a:t>
            </a:r>
            <a:r>
              <a:rPr lang="es-AR" b="1" dirty="0">
                <a:solidFill>
                  <a:srgbClr val="FFC000"/>
                </a:solidFill>
              </a:rPr>
              <a:t>La segunda </a:t>
            </a:r>
            <a:r>
              <a:rPr lang="es-AR" dirty="0"/>
              <a:t>se celebrará en Roma del 15 al 21 de septiembre de 2024.        </a:t>
            </a:r>
          </a:p>
          <a:p>
            <a:pPr marL="0" indent="0">
              <a:buNone/>
            </a:pPr>
            <a:r>
              <a:rPr lang="es-AR" dirty="0"/>
              <a:t>       El Congreso girará sobre cuatro itinerarios fundamentales: :    </a:t>
            </a:r>
          </a:p>
          <a:p>
            <a:pPr marL="0" indent="0">
              <a:buNone/>
            </a:pPr>
            <a:r>
              <a:rPr lang="es-AR" dirty="0"/>
              <a:t>                               </a:t>
            </a:r>
          </a:p>
          <a:p>
            <a:pPr marL="0" indent="0">
              <a:buNone/>
            </a:pPr>
            <a:endParaRPr lang="es-AR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s-AR" b="1" dirty="0">
              <a:solidFill>
                <a:srgbClr val="FFC00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AR" b="1" dirty="0">
                <a:solidFill>
                  <a:srgbClr val="FFC000"/>
                </a:solidFill>
              </a:rPr>
              <a:t>La tercera</a:t>
            </a:r>
            <a:r>
              <a:rPr lang="es-AR" b="1" dirty="0"/>
              <a:t> </a:t>
            </a:r>
            <a:r>
              <a:rPr lang="es-AR" dirty="0"/>
              <a:t>se concibe como el inicio de nuevos caminos para los grupos de laicos sobre lo reflexionado y vivido con motivo del Congreso. </a:t>
            </a:r>
            <a:endParaRPr lang="es-419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4015A38-414F-A688-9B2F-7BD33A427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278" y="190370"/>
            <a:ext cx="9291215" cy="1049235"/>
          </a:xfrm>
        </p:spPr>
        <p:txBody>
          <a:bodyPr/>
          <a:lstStyle/>
          <a:p>
            <a:r>
              <a:rPr lang="es-AR" dirty="0"/>
              <a:t>UN CONGRESO EN TRES ETAPAS. </a:t>
            </a:r>
            <a:endParaRPr lang="es-419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B43BF3C-D543-9784-5197-B066A0F0FDB6}"/>
              </a:ext>
            </a:extLst>
          </p:cNvPr>
          <p:cNvSpPr txBox="1"/>
          <p:nvPr/>
        </p:nvSpPr>
        <p:spPr>
          <a:xfrm>
            <a:off x="2088109" y="3891406"/>
            <a:ext cx="7294728" cy="801552"/>
          </a:xfrm>
          <a:prstGeom prst="rect">
            <a:avLst/>
          </a:prstGeom>
          <a:solidFill>
            <a:schemeClr val="accent1">
              <a:alpha val="45000"/>
            </a:schemeClr>
          </a:solidFill>
          <a:ln w="15875">
            <a:solidFill>
              <a:schemeClr val="accent3">
                <a:lumMod val="20000"/>
                <a:lumOff val="80000"/>
                <a:alpha val="78000"/>
              </a:schemeClr>
            </a:solidFill>
          </a:ln>
        </p:spPr>
        <p:txBody>
          <a:bodyPr wrap="square" lIns="396000" tIns="108000" bIns="0" rtlCol="0" anchor="b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s-AR" b="1" dirty="0"/>
              <a:t>FORMACIÓN       SERVICIO    FRATERNIDAD    ORACIÓN </a:t>
            </a:r>
          </a:p>
          <a:p>
            <a:endParaRPr lang="es-419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88004B-49FA-DB54-12C5-5D50D1BC8F4C}"/>
              </a:ext>
            </a:extLst>
          </p:cNvPr>
          <p:cNvSpPr txBox="1"/>
          <p:nvPr/>
        </p:nvSpPr>
        <p:spPr>
          <a:xfrm>
            <a:off x="10026264" y="6369367"/>
            <a:ext cx="197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i="1" dirty="0" err="1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Orde</a:t>
            </a:r>
            <a:r>
              <a:rPr lang="es-AR" b="1" i="1" dirty="0">
                <a:solidFill>
                  <a:srgbClr val="FFFF00"/>
                </a:solidFill>
                <a:latin typeface="Bahnschrift SemiBold SemiConden" panose="020B0502040204020203" pitchFamily="34" charset="0"/>
                <a:ea typeface="Batang" panose="02030600000101010101" pitchFamily="18" charset="-12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del Carmen</a:t>
            </a:r>
            <a:endParaRPr lang="es-419" b="1" i="1" dirty="0">
              <a:solidFill>
                <a:srgbClr val="FFFF00"/>
              </a:solidFill>
              <a:latin typeface="Bahnschrift SemiBold SemiConden" panose="020B0502040204020203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966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205A66B2-D383-A785-0B5B-756D3B61917D}"/>
              </a:ext>
            </a:extLst>
          </p:cNvPr>
          <p:cNvSpPr/>
          <p:nvPr/>
        </p:nvSpPr>
        <p:spPr>
          <a:xfrm>
            <a:off x="-6822" y="264605"/>
            <a:ext cx="12192000" cy="671260"/>
          </a:xfrm>
          <a:prstGeom prst="rect">
            <a:avLst/>
          </a:prstGeom>
          <a:solidFill>
            <a:schemeClr val="tx1">
              <a:lumMod val="95000"/>
              <a:alpha val="9000"/>
            </a:schemeClr>
          </a:solidFill>
          <a:ln w="41275">
            <a:solidFill>
              <a:schemeClr val="accent1">
                <a:shade val="15000"/>
                <a:alpha val="4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3BBFDB1-2414-DD74-1DD6-83B0BFED2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2397" y="102358"/>
            <a:ext cx="9291215" cy="1049235"/>
          </a:xfrm>
        </p:spPr>
        <p:txBody>
          <a:bodyPr/>
          <a:lstStyle/>
          <a:p>
            <a:r>
              <a:rPr lang="es-419" dirty="0"/>
              <a:t>TRES FASES REFLEXIVAS: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0951B9-7C1C-8C0F-8DC3-4E4DFE446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827" y="1199360"/>
            <a:ext cx="11618794" cy="5071785"/>
          </a:xfrm>
        </p:spPr>
        <p:txBody>
          <a:bodyPr/>
          <a:lstStyle/>
          <a:p>
            <a:pPr marL="0" indent="0">
              <a:buNone/>
            </a:pPr>
            <a:r>
              <a:rPr lang="es-AR" dirty="0">
                <a:solidFill>
                  <a:srgbClr val="FFC000"/>
                </a:solidFill>
              </a:rPr>
              <a:t>A.- </a:t>
            </a:r>
            <a:r>
              <a:rPr lang="es-AR" b="1" dirty="0">
                <a:solidFill>
                  <a:srgbClr val="FFC000"/>
                </a:solidFill>
              </a:rPr>
              <a:t>CONTEMPLAR.  </a:t>
            </a:r>
            <a:r>
              <a:rPr lang="es-AR" dirty="0"/>
              <a:t>A lo largo de nuestra historia la contemplación no solo es el corazón del carisma carmelita, sino el mejor regalo: </a:t>
            </a:r>
            <a:r>
              <a:rPr lang="es-AR" i="1" dirty="0"/>
              <a:t>la contemplación NO ES una actitud de evasión o embobamiento. El contemplativo vive mirando al cielo, descubriendo la presencia de Dios en nuestras vidas y fortaleciendo un compromiso decidido a favor de la transformación del mundo. </a:t>
            </a:r>
          </a:p>
          <a:p>
            <a:endParaRPr lang="es-AR" dirty="0"/>
          </a:p>
          <a:p>
            <a:pPr marL="0" indent="0">
              <a:buNone/>
            </a:pPr>
            <a:r>
              <a:rPr lang="es-AR" dirty="0">
                <a:solidFill>
                  <a:srgbClr val="FFC000"/>
                </a:solidFill>
              </a:rPr>
              <a:t>  B.- </a:t>
            </a:r>
            <a:r>
              <a:rPr lang="es-AR" b="1" dirty="0">
                <a:solidFill>
                  <a:srgbClr val="FFC000"/>
                </a:solidFill>
              </a:rPr>
              <a:t>SERVIR. </a:t>
            </a:r>
            <a:r>
              <a:rPr lang="es-AR" dirty="0">
                <a:solidFill>
                  <a:srgbClr val="FFC000"/>
                </a:solidFill>
              </a:rPr>
              <a:t> </a:t>
            </a:r>
            <a:r>
              <a:rPr lang="es-AR" i="1" dirty="0"/>
              <a:t>“El laico carmelita está llamado al servicio que es una parte integrante del carisma dado por Dios a la Orden” </a:t>
            </a:r>
            <a:r>
              <a:rPr lang="es-AR" dirty="0"/>
              <a:t>(</a:t>
            </a:r>
            <a:r>
              <a:rPr lang="es-AR" i="1" dirty="0" err="1"/>
              <a:t>Pto</a:t>
            </a:r>
            <a:r>
              <a:rPr lang="es-AR" i="1" dirty="0"/>
              <a:t> 46. Regla T. O. </a:t>
            </a:r>
            <a:r>
              <a:rPr lang="es-AR" i="1" dirty="0" err="1"/>
              <a:t>Carm</a:t>
            </a:r>
            <a:r>
              <a:rPr lang="es-AR" dirty="0"/>
              <a:t>.). </a:t>
            </a:r>
            <a:endParaRPr lang="es-AR" i="1" dirty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r>
              <a:rPr lang="es-AR" dirty="0">
                <a:solidFill>
                  <a:srgbClr val="FFC000"/>
                </a:solidFill>
              </a:rPr>
              <a:t>C.- </a:t>
            </a:r>
            <a:r>
              <a:rPr lang="es-AR" b="1" dirty="0">
                <a:solidFill>
                  <a:srgbClr val="FFC000"/>
                </a:solidFill>
              </a:rPr>
              <a:t>AMAR: </a:t>
            </a:r>
            <a:r>
              <a:rPr lang="es-AR" dirty="0">
                <a:solidFill>
                  <a:srgbClr val="FFC000"/>
                </a:solidFill>
              </a:rPr>
              <a:t>ELEGIR LA FRATERNIDAD.    </a:t>
            </a:r>
            <a:r>
              <a:rPr lang="es-AR" dirty="0"/>
              <a:t>La misión del laico comprometido nos lleva a la vida de cada día, a nuestro trabajo, barrio, pueblo, a nuestra familia, comunidad, a nuestro ocio… Es ahí donde nos jugamos la tarea evangelizadora encomendada.</a:t>
            </a:r>
            <a:endParaRPr lang="es-419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A52ABD-FEDA-6FEB-9C71-98E23F003862}"/>
              </a:ext>
            </a:extLst>
          </p:cNvPr>
          <p:cNvSpPr txBox="1"/>
          <p:nvPr/>
        </p:nvSpPr>
        <p:spPr>
          <a:xfrm>
            <a:off x="419460" y="6202906"/>
            <a:ext cx="119144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Clic aquí para acceder al material de orientación:</a:t>
            </a:r>
          </a:p>
          <a:p>
            <a:pPr marL="450850"/>
            <a:r>
              <a:rPr lang="es-419" sz="1600" dirty="0">
                <a:solidFill>
                  <a:srgbClr val="FF7C8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</a:t>
            </a:r>
            <a:r>
              <a:rPr lang="es-419" sz="1600" dirty="0">
                <a:solidFill>
                  <a:schemeClr val="accent2">
                    <a:lumMod val="40000"/>
                    <a:lumOff val="6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https://elink.do/congresocarm2024</a:t>
            </a:r>
            <a:endParaRPr lang="es-419" sz="1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s-419" dirty="0"/>
          </a:p>
        </p:txBody>
      </p:sp>
      <p:pic>
        <p:nvPicPr>
          <p:cNvPr id="6" name="image5.png">
            <a:extLst>
              <a:ext uri="{FF2B5EF4-FFF2-40B4-BE49-F238E27FC236}">
                <a16:creationId xmlns:a16="http://schemas.microsoft.com/office/drawing/2014/main" id="{A40877EE-29BA-0426-2868-3110E385F05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3816" y="6097909"/>
            <a:ext cx="744220" cy="74422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DF72EEB-3D8F-AF17-6A12-1AB5D1E23D1D}"/>
              </a:ext>
            </a:extLst>
          </p:cNvPr>
          <p:cNvSpPr txBox="1"/>
          <p:nvPr/>
        </p:nvSpPr>
        <p:spPr>
          <a:xfrm>
            <a:off x="8768692" y="6264461"/>
            <a:ext cx="169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Código QR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716913944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TM10001114[[fn=Galería]]</Template>
  <TotalTime>9261</TotalTime>
  <Words>581</Words>
  <Application>Microsoft Office PowerPoint</Application>
  <PresentationFormat>Panorámica</PresentationFormat>
  <Paragraphs>46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Bahnschrift SemiBold SemiConden</vt:lpstr>
      <vt:lpstr>Courier New</vt:lpstr>
      <vt:lpstr>Rockwell</vt:lpstr>
      <vt:lpstr>Wingdings</vt:lpstr>
      <vt:lpstr>Galería</vt:lpstr>
      <vt:lpstr>CONGRESO INTERNACIONAL DE LAICOS CARMELITAS.  (ROMA  2024). </vt:lpstr>
      <vt:lpstr>Presentación de PowerPoint</vt:lpstr>
      <vt:lpstr>¿QUÉ  PROPONEMOS?   </vt:lpstr>
      <vt:lpstr>UN CONGRESO EN TRES ETAPAS. </vt:lpstr>
      <vt:lpstr>TRES FASES REFLEXIVAS: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CONGRESO INTERNACIONAL DE LAICOS CARMELITAS.  (ROMA  2024).</dc:title>
  <dc:creator>David Sosa Herrera</dc:creator>
  <cp:lastModifiedBy>David Sosa Herrera</cp:lastModifiedBy>
  <cp:revision>7</cp:revision>
  <dcterms:created xsi:type="dcterms:W3CDTF">2024-02-23T21:27:58Z</dcterms:created>
  <dcterms:modified xsi:type="dcterms:W3CDTF">2024-03-01T16:37:31Z</dcterms:modified>
</cp:coreProperties>
</file>